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1"/>
  </p:notesMasterIdLst>
  <p:sldIdLst>
    <p:sldId id="2360" r:id="rId2"/>
    <p:sldId id="2364" r:id="rId3"/>
    <p:sldId id="2283" r:id="rId4"/>
    <p:sldId id="2284" r:id="rId5"/>
    <p:sldId id="2285" r:id="rId6"/>
    <p:sldId id="2003" r:id="rId7"/>
    <p:sldId id="2286" r:id="rId8"/>
    <p:sldId id="310" r:id="rId9"/>
    <p:sldId id="710" r:id="rId10"/>
    <p:sldId id="2287" r:id="rId11"/>
    <p:sldId id="2288" r:id="rId12"/>
    <p:sldId id="743" r:id="rId13"/>
    <p:sldId id="311" r:id="rId14"/>
    <p:sldId id="744" r:id="rId15"/>
    <p:sldId id="745" r:id="rId16"/>
    <p:sldId id="746" r:id="rId17"/>
    <p:sldId id="747" r:id="rId18"/>
    <p:sldId id="748" r:id="rId19"/>
    <p:sldId id="749" r:id="rId20"/>
    <p:sldId id="750" r:id="rId21"/>
    <p:sldId id="751" r:id="rId22"/>
    <p:sldId id="752" r:id="rId23"/>
    <p:sldId id="753" r:id="rId24"/>
    <p:sldId id="754" r:id="rId25"/>
    <p:sldId id="755" r:id="rId26"/>
    <p:sldId id="2362" r:id="rId27"/>
    <p:sldId id="2363" r:id="rId28"/>
    <p:sldId id="2365" r:id="rId29"/>
    <p:sldId id="2359" r:id="rId30"/>
  </p:sldIdLst>
  <p:sldSz cx="12192000" cy="6858000"/>
  <p:notesSz cx="6858000" cy="9144000"/>
  <p:embeddedFontLst>
    <p:embeddedFont>
      <p:font typeface="Fira Sans Extra Condensed" panose="020F0502020204030204" pitchFamily="34" charset="0"/>
      <p:regular r:id="rId32"/>
      <p:bold r:id="rId33"/>
    </p:embeddedFont>
    <p:embeddedFont>
      <p:font typeface="Roboto" panose="02000000000000000000" pitchFamily="2" charset="0"/>
      <p:regular r:id="rId34"/>
      <p:bold r:id="rId35"/>
      <p:italic r:id="rId36"/>
      <p:boldItalic r:id="rId37"/>
    </p:embeddedFont>
    <p:embeddedFont>
      <p:font typeface="Tahoma" panose="020B0604030504040204" pitchFamily="34" charset="0"/>
      <p:regular r:id="rId38"/>
      <p:bold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62CF98-38CA-5022-D4D7-09C5761B9935}" name="Nguyễn Xuân Quang" initials="" userId="S::quang.nguyenxuan@hust.edu.vn::1fa805d0-75c0-4a43-8719-6b7ba17d25fe"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3F64DC-31D2-4762-94F2-316C04F7644B}" v="7" dt="2025-03-23T16:36:39.448"/>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86332"/>
  </p:normalViewPr>
  <p:slideViewPr>
    <p:cSldViewPr snapToGrid="0">
      <p:cViewPr varScale="1">
        <p:scale>
          <a:sx n="93" d="100"/>
          <a:sy n="93" d="100"/>
        </p:scale>
        <p:origin x="216" y="53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19792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solidFill>
                  <a:srgbClr val="3F3F3F"/>
                </a:solidFill>
                <a:effectLst/>
                <a:latin typeface="Arial" panose="020B0604020202020204" pitchFamily="34" charset="0"/>
              </a:rPr>
              <a:t>There are a lot of old, small factories using the old Chinese technologies for the the </a:t>
            </a:r>
            <a:r>
              <a:rPr lang="en-US" dirty="0" err="1">
                <a:solidFill>
                  <a:srgbClr val="3F3F3F"/>
                </a:solidFill>
                <a:effectLst/>
                <a:latin typeface="Arial" panose="020B0604020202020204" pitchFamily="34" charset="0"/>
              </a:rPr>
              <a:t>yankee</a:t>
            </a:r>
            <a:r>
              <a:rPr lang="en-US" dirty="0">
                <a:solidFill>
                  <a:srgbClr val="3F3F3F"/>
                </a:solidFill>
                <a:effectLst/>
                <a:latin typeface="Arial" panose="020B0604020202020204" pitchFamily="34" charset="0"/>
              </a:rPr>
              <a:t> dryer have bad design and the vacuum pump working not so good for that the water content of raw material is very high at the beginning of the dryer. Instructor will talk about it in the class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solidFill>
                <a:srgbClr val="3F3F3F"/>
              </a:solidFill>
              <a:effectLst/>
              <a:latin typeface="Arial" panose="020B0604020202020204" pitchFamily="34" charset="0"/>
            </a:endParaRPr>
          </a:p>
          <a:p>
            <a:endParaRPr lang="en-VN" dirty="0"/>
          </a:p>
        </p:txBody>
      </p:sp>
    </p:spTree>
    <p:extLst>
      <p:ext uri="{BB962C8B-B14F-4D97-AF65-F5344CB8AC3E}">
        <p14:creationId xmlns:p14="http://schemas.microsoft.com/office/powerpoint/2010/main" val="2165687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3460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dirty="0"/>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0629584"/>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3693083"/>
            <a:ext cx="6316832" cy="1629255"/>
          </a:xfrm>
        </p:spPr>
        <p:txBody>
          <a:bodyPr>
            <a:noAutofit/>
          </a:bodyPr>
          <a:lstStyle/>
          <a:p>
            <a:pPr marL="0" indent="0" algn="just">
              <a:spcAft>
                <a:spcPts val="800"/>
              </a:spcAft>
            </a:pPr>
            <a:r>
              <a:rPr lang="vi-VN" b="1" dirty="0">
                <a:solidFill>
                  <a:schemeClr val="accent1">
                    <a:lumMod val="50000"/>
                  </a:schemeClr>
                </a:solidFill>
              </a:rPr>
              <a:t>Module 4</a:t>
            </a:r>
            <a:r>
              <a:rPr lang="en-US" b="1" dirty="0">
                <a:solidFill>
                  <a:schemeClr val="accent1">
                    <a:lumMod val="50000"/>
                  </a:schemeClr>
                </a:solidFill>
              </a:rPr>
              <a:t>:</a:t>
            </a:r>
          </a:p>
          <a:p>
            <a:pPr marL="0" indent="0" algn="just">
              <a:spcAft>
                <a:spcPts val="800"/>
              </a:spcAft>
            </a:pPr>
            <a:r>
              <a:rPr lang="en-US" b="1" dirty="0">
                <a:solidFill>
                  <a:schemeClr val="accent1">
                    <a:lumMod val="50000"/>
                  </a:schemeClr>
                </a:solidFill>
              </a:rPr>
              <a:t>Current and potential of EE in paper and pulp industries in Vietnam</a:t>
            </a:r>
            <a:endParaRPr lang="en-VN" b="1" dirty="0">
              <a:solidFill>
                <a:schemeClr val="accent1">
                  <a:lumMod val="50000"/>
                </a:schemeClr>
              </a:solidFill>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3C6E2DC8-D2C8-FEF5-BDFF-59F5C41CBA45}"/>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CE039518-3C7E-8AC4-3644-D9CD1E1611E3}"/>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extLst>
      <p:ext uri="{BB962C8B-B14F-4D97-AF65-F5344CB8AC3E}">
        <p14:creationId xmlns:p14="http://schemas.microsoft.com/office/powerpoint/2010/main" val="2073257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0A994-990F-2790-6A0F-9F3F1AE0E248}"/>
            </a:ext>
          </a:extLst>
        </p:cNvPr>
        <p:cNvGrpSpPr/>
        <p:nvPr/>
      </p:nvGrpSpPr>
      <p:grpSpPr>
        <a:xfrm>
          <a:off x="0" y="0"/>
          <a:ext cx="0" cy="0"/>
          <a:chOff x="0" y="0"/>
          <a:chExt cx="0" cy="0"/>
        </a:xfrm>
      </p:grpSpPr>
      <p:pic>
        <p:nvPicPr>
          <p:cNvPr id="2054" name="Picture 6" descr="Paper and Pulp Industry">
            <a:extLst>
              <a:ext uri="{FF2B5EF4-FFF2-40B4-BE49-F238E27FC236}">
                <a16:creationId xmlns:a16="http://schemas.microsoft.com/office/drawing/2014/main" id="{0C10332E-F05D-74D9-FB2F-1E866A4E93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074" y="1267325"/>
            <a:ext cx="10057274" cy="480514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DF218826-0C9E-2FB0-14F1-A3D8188C5B84}"/>
              </a:ext>
            </a:extLst>
          </p:cNvPr>
          <p:cNvSpPr txBox="1">
            <a:spLocks/>
          </p:cNvSpPr>
          <p:nvPr/>
        </p:nvSpPr>
        <p:spPr>
          <a:xfrm>
            <a:off x="2555550" y="609600"/>
            <a:ext cx="7194322" cy="481263"/>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49032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967759" y="1400267"/>
            <a:ext cx="10120308" cy="4759779"/>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2951747" y="6160046"/>
            <a:ext cx="6288505"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733"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9AC2F6EB-A5BF-839E-A679-12EDEADF25B3}"/>
              </a:ext>
            </a:extLst>
          </p:cNvPr>
          <p:cNvSpPr txBox="1"/>
          <p:nvPr/>
        </p:nvSpPr>
        <p:spPr>
          <a:xfrm>
            <a:off x="609600" y="1399583"/>
            <a:ext cx="10972799" cy="4421082"/>
          </a:xfrm>
          <a:prstGeom prst="rect">
            <a:avLst/>
          </a:prstGeom>
          <a:noFill/>
        </p:spPr>
        <p:txBody>
          <a:bodyPr wrap="square">
            <a:spAutoFit/>
          </a:bodyPr>
          <a:lstStyle/>
          <a:p>
            <a:pPr>
              <a:lnSpc>
                <a:spcPct val="150000"/>
              </a:lnSpc>
            </a:pPr>
            <a:r>
              <a:rPr lang="en-US" sz="2000" b="1" dirty="0"/>
              <a:t>Industry Overview:</a:t>
            </a:r>
          </a:p>
          <a:p>
            <a:pPr>
              <a:lnSpc>
                <a:spcPct val="150000"/>
              </a:lnSpc>
              <a:spcBef>
                <a:spcPts val="900"/>
              </a:spcBef>
            </a:pPr>
            <a:r>
              <a:rPr lang="en-US" sz="2000" dirty="0"/>
              <a:t>• Global Ranking: Vietnam is among the top 10 largest paper-consuming countries in the world.</a:t>
            </a:r>
          </a:p>
          <a:p>
            <a:pPr>
              <a:lnSpc>
                <a:spcPct val="150000"/>
              </a:lnSpc>
              <a:spcBef>
                <a:spcPts val="900"/>
              </a:spcBef>
            </a:pPr>
            <a:r>
              <a:rPr lang="en-US" sz="2000" dirty="0"/>
              <a:t>• Production Capacity: 5.3 million tons of paper per year.</a:t>
            </a:r>
          </a:p>
          <a:p>
            <a:pPr>
              <a:lnSpc>
                <a:spcPct val="150000"/>
              </a:lnSpc>
              <a:spcBef>
                <a:spcPts val="900"/>
              </a:spcBef>
            </a:pPr>
            <a:r>
              <a:rPr lang="en-US" sz="2000" dirty="0"/>
              <a:t>• Paper Consumption in 2023: Over 5.9 million tons, with demand expected to grow further.</a:t>
            </a:r>
          </a:p>
          <a:p>
            <a:pPr>
              <a:lnSpc>
                <a:spcPct val="150000"/>
              </a:lnSpc>
            </a:pPr>
            <a:r>
              <a:rPr lang="en-US" sz="2000" b="1" dirty="0"/>
              <a:t>Product Segments:</a:t>
            </a:r>
          </a:p>
          <a:p>
            <a:pPr>
              <a:lnSpc>
                <a:spcPct val="150000"/>
              </a:lnSpc>
              <a:spcBef>
                <a:spcPts val="900"/>
              </a:spcBef>
            </a:pPr>
            <a:r>
              <a:rPr lang="en-US" sz="2000" dirty="0"/>
              <a:t>• Printing and writing paper: 10%.</a:t>
            </a:r>
          </a:p>
          <a:p>
            <a:pPr>
              <a:lnSpc>
                <a:spcPct val="150000"/>
              </a:lnSpc>
              <a:spcBef>
                <a:spcPts val="900"/>
              </a:spcBef>
            </a:pPr>
            <a:r>
              <a:rPr lang="en-US" sz="2000" dirty="0"/>
              <a:t>• Packaging paper: 75%.</a:t>
            </a:r>
          </a:p>
          <a:p>
            <a:pPr>
              <a:lnSpc>
                <a:spcPct val="150000"/>
              </a:lnSpc>
              <a:spcBef>
                <a:spcPts val="900"/>
              </a:spcBef>
            </a:pPr>
            <a:r>
              <a:rPr lang="en-US" sz="2000" dirty="0"/>
              <a:t>• Other types (e.g., tissue, specialty paper): 15%.</a:t>
            </a:r>
          </a:p>
        </p:txBody>
      </p:sp>
    </p:spTree>
    <p:extLst>
      <p:ext uri="{BB962C8B-B14F-4D97-AF65-F5344CB8AC3E}">
        <p14:creationId xmlns:p14="http://schemas.microsoft.com/office/powerpoint/2010/main" val="1529991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A80A4DF-E473-58A4-E065-A5854B5B7DF4}"/>
              </a:ext>
            </a:extLst>
          </p:cNvPr>
          <p:cNvSpPr>
            <a:spLocks noGrp="1"/>
          </p:cNvSpPr>
          <p:nvPr>
            <p:ph type="title"/>
          </p:nvPr>
        </p:nvSpPr>
        <p:spPr>
          <a:xfrm>
            <a:off x="609600" y="517767"/>
            <a:ext cx="10972800" cy="495200"/>
          </a:xfrm>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 name="TextBox 3">
            <a:extLst>
              <a:ext uri="{FF2B5EF4-FFF2-40B4-BE49-F238E27FC236}">
                <a16:creationId xmlns:a16="http://schemas.microsoft.com/office/drawing/2014/main" id="{02BFABCD-8434-396A-0DAD-7110207564CC}"/>
              </a:ext>
            </a:extLst>
          </p:cNvPr>
          <p:cNvSpPr txBox="1"/>
          <p:nvPr/>
        </p:nvSpPr>
        <p:spPr>
          <a:xfrm>
            <a:off x="609600" y="1450605"/>
            <a:ext cx="10972800" cy="3323987"/>
          </a:xfrm>
          <a:prstGeom prst="rect">
            <a:avLst/>
          </a:prstGeom>
          <a:noFill/>
        </p:spPr>
        <p:txBody>
          <a:bodyPr wrap="square">
            <a:spAutoFit/>
          </a:bodyPr>
          <a:lstStyle/>
          <a:p>
            <a:pPr>
              <a:lnSpc>
                <a:spcPct val="150000"/>
              </a:lnSpc>
            </a:pPr>
            <a:r>
              <a:rPr lang="en-US" sz="2000" b="1" dirty="0">
                <a:solidFill>
                  <a:schemeClr val="tx1"/>
                </a:solidFill>
              </a:rPr>
              <a:t>Production Status:</a:t>
            </a:r>
          </a:p>
          <a:p>
            <a:pPr>
              <a:lnSpc>
                <a:spcPct val="150000"/>
              </a:lnSpc>
              <a:spcBef>
                <a:spcPts val="900"/>
              </a:spcBef>
            </a:pPr>
            <a:r>
              <a:rPr lang="en-US" sz="2000" dirty="0"/>
              <a:t>• Domestic Pulp Production: Approximately 1.2 million tons per year.</a:t>
            </a:r>
          </a:p>
          <a:p>
            <a:pPr>
              <a:lnSpc>
                <a:spcPct val="150000"/>
              </a:lnSpc>
              <a:spcBef>
                <a:spcPts val="900"/>
              </a:spcBef>
            </a:pPr>
            <a:r>
              <a:rPr lang="en-US" sz="2000" dirty="0"/>
              <a:t>• Dependency on Imports: Over 60% of pulp demand is imported.</a:t>
            </a:r>
          </a:p>
          <a:p>
            <a:pPr>
              <a:lnSpc>
                <a:spcPct val="150000"/>
              </a:lnSpc>
            </a:pPr>
            <a:r>
              <a:rPr lang="en-US" sz="2000" b="1" dirty="0"/>
              <a:t>Raw Materials:</a:t>
            </a:r>
          </a:p>
          <a:p>
            <a:pPr>
              <a:lnSpc>
                <a:spcPct val="150000"/>
              </a:lnSpc>
              <a:spcBef>
                <a:spcPts val="900"/>
              </a:spcBef>
            </a:pPr>
            <a:r>
              <a:rPr lang="en-US" sz="2000" dirty="0"/>
              <a:t>• Mainly derived from plantation wood (acacia, eucalyptus) and recycled paper.</a:t>
            </a:r>
          </a:p>
          <a:p>
            <a:pPr>
              <a:lnSpc>
                <a:spcPct val="150000"/>
              </a:lnSpc>
              <a:spcBef>
                <a:spcPts val="900"/>
              </a:spcBef>
            </a:pPr>
            <a:r>
              <a:rPr lang="en-US" sz="2000" dirty="0"/>
              <a:t>• Limitations in natural raw materials and processing technology.</a:t>
            </a:r>
          </a:p>
        </p:txBody>
      </p:sp>
    </p:spTree>
    <p:extLst>
      <p:ext uri="{BB962C8B-B14F-4D97-AF65-F5344CB8AC3E}">
        <p14:creationId xmlns:p14="http://schemas.microsoft.com/office/powerpoint/2010/main" val="1439954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3BAA19-F02C-3B10-F231-E6106A8CA381}"/>
              </a:ext>
            </a:extLst>
          </p:cNvPr>
          <p:cNvSpPr txBox="1">
            <a:spLocks/>
          </p:cNvSpPr>
          <p:nvPr/>
        </p:nvSpPr>
        <p:spPr>
          <a:xfrm>
            <a:off x="609600" y="529006"/>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EF30CE23-B7BF-6E6C-F0A7-E9A16AB3D8ED}"/>
              </a:ext>
            </a:extLst>
          </p:cNvPr>
          <p:cNvSpPr txBox="1"/>
          <p:nvPr/>
        </p:nvSpPr>
        <p:spPr>
          <a:xfrm>
            <a:off x="671848" y="1425429"/>
            <a:ext cx="10848304" cy="4663969"/>
          </a:xfrm>
          <a:prstGeom prst="rect">
            <a:avLst/>
          </a:prstGeom>
          <a:noFill/>
        </p:spPr>
        <p:txBody>
          <a:bodyPr wrap="square">
            <a:spAutoFit/>
          </a:bodyPr>
          <a:lstStyle/>
          <a:p>
            <a:pPr>
              <a:lnSpc>
                <a:spcPct val="150000"/>
              </a:lnSpc>
            </a:pPr>
            <a:r>
              <a:rPr lang="en-US" b="1" dirty="0">
                <a:solidFill>
                  <a:schemeClr val="tx1"/>
                </a:solidFill>
              </a:rPr>
              <a:t>Environmental Impact:</a:t>
            </a:r>
          </a:p>
          <a:p>
            <a:pPr>
              <a:lnSpc>
                <a:spcPct val="150000"/>
              </a:lnSpc>
              <a:spcBef>
                <a:spcPts val="900"/>
              </a:spcBef>
            </a:pPr>
            <a:r>
              <a:rPr lang="en-US" dirty="0"/>
              <a:t>• Paper production consumes significant amounts of water and chemicals, causing water pollution.</a:t>
            </a:r>
          </a:p>
          <a:p>
            <a:pPr>
              <a:lnSpc>
                <a:spcPct val="150000"/>
              </a:lnSpc>
              <a:spcBef>
                <a:spcPts val="900"/>
              </a:spcBef>
            </a:pPr>
            <a:r>
              <a:rPr lang="en-US" dirty="0"/>
              <a:t>• Solid waste from pulp production increases waste treatment pressures.</a:t>
            </a:r>
          </a:p>
          <a:p>
            <a:pPr>
              <a:lnSpc>
                <a:spcPct val="150000"/>
              </a:lnSpc>
            </a:pPr>
            <a:r>
              <a:rPr lang="en-US" b="1" dirty="0"/>
              <a:t>Market Trends:</a:t>
            </a:r>
          </a:p>
          <a:p>
            <a:pPr>
              <a:lnSpc>
                <a:spcPct val="150000"/>
              </a:lnSpc>
              <a:spcBef>
                <a:spcPts val="900"/>
              </a:spcBef>
            </a:pPr>
            <a:r>
              <a:rPr lang="en-US" dirty="0"/>
              <a:t>• Growth in Packaging Industry: Driven by the e-commerce boom.</a:t>
            </a:r>
          </a:p>
          <a:p>
            <a:pPr>
              <a:lnSpc>
                <a:spcPct val="150000"/>
              </a:lnSpc>
              <a:spcBef>
                <a:spcPts val="900"/>
              </a:spcBef>
            </a:pPr>
            <a:r>
              <a:rPr lang="en-US" dirty="0"/>
              <a:t>• Stable Demand: For tissue paper and printing paper.</a:t>
            </a:r>
          </a:p>
          <a:p>
            <a:pPr>
              <a:lnSpc>
                <a:spcPct val="150000"/>
              </a:lnSpc>
            </a:pPr>
            <a:r>
              <a:rPr lang="en-US" b="1" dirty="0"/>
              <a:t>Forecast:</a:t>
            </a:r>
          </a:p>
          <a:p>
            <a:pPr>
              <a:lnSpc>
                <a:spcPct val="150000"/>
              </a:lnSpc>
              <a:spcBef>
                <a:spcPts val="900"/>
              </a:spcBef>
            </a:pPr>
            <a:r>
              <a:rPr lang="en-US" dirty="0"/>
              <a:t>• Average annual growth of 10% until 2030.</a:t>
            </a:r>
          </a:p>
          <a:p>
            <a:pPr>
              <a:lnSpc>
                <a:spcPct val="150000"/>
              </a:lnSpc>
              <a:spcBef>
                <a:spcPts val="900"/>
              </a:spcBef>
            </a:pPr>
            <a:r>
              <a:rPr lang="en-US" dirty="0"/>
              <a:t>• Growth driven by domestic consumption and exports.</a:t>
            </a:r>
          </a:p>
        </p:txBody>
      </p:sp>
    </p:spTree>
    <p:extLst>
      <p:ext uri="{BB962C8B-B14F-4D97-AF65-F5344CB8AC3E}">
        <p14:creationId xmlns:p14="http://schemas.microsoft.com/office/powerpoint/2010/main" val="121122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84158D6-8782-7B42-36BC-BCADA6241244}"/>
              </a:ext>
            </a:extLst>
          </p:cNvPr>
          <p:cNvSpPr txBox="1">
            <a:spLocks/>
          </p:cNvSpPr>
          <p:nvPr/>
        </p:nvSpPr>
        <p:spPr>
          <a:xfrm>
            <a:off x="534866" y="609033"/>
            <a:ext cx="11063576"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59E3766A-F29F-D63A-97B8-23F03800AB95}"/>
              </a:ext>
            </a:extLst>
          </p:cNvPr>
          <p:cNvSpPr txBox="1"/>
          <p:nvPr/>
        </p:nvSpPr>
        <p:spPr>
          <a:xfrm>
            <a:off x="628746" y="1766926"/>
            <a:ext cx="10875816" cy="3844001"/>
          </a:xfrm>
          <a:prstGeom prst="rect">
            <a:avLst/>
          </a:prstGeom>
          <a:noFill/>
        </p:spPr>
        <p:txBody>
          <a:bodyPr wrap="square">
            <a:spAutoFit/>
          </a:bodyPr>
          <a:lstStyle/>
          <a:p>
            <a:pPr>
              <a:lnSpc>
                <a:spcPct val="150000"/>
              </a:lnSpc>
            </a:pPr>
            <a:r>
              <a:rPr lang="en-US" sz="2000" b="1" dirty="0"/>
              <a:t>Current Challenges:</a:t>
            </a:r>
          </a:p>
          <a:p>
            <a:pPr>
              <a:lnSpc>
                <a:spcPct val="150000"/>
              </a:lnSpc>
              <a:spcBef>
                <a:spcPts val="900"/>
              </a:spcBef>
            </a:pPr>
            <a:r>
              <a:rPr lang="en-US" sz="2000" dirty="0"/>
              <a:t>• </a:t>
            </a:r>
            <a:r>
              <a:rPr lang="en-US" sz="2000" dirty="0">
                <a:solidFill>
                  <a:schemeClr val="tx1"/>
                </a:solidFill>
              </a:rPr>
              <a:t>Many factories still use outdated, energy-intensive technologies</a:t>
            </a:r>
            <a:r>
              <a:rPr lang="en-US" sz="2000" dirty="0"/>
              <a:t>.</a:t>
            </a:r>
          </a:p>
          <a:p>
            <a:pPr>
              <a:lnSpc>
                <a:spcPct val="150000"/>
              </a:lnSpc>
              <a:spcBef>
                <a:spcPts val="900"/>
              </a:spcBef>
            </a:pPr>
            <a:r>
              <a:rPr lang="en-US" sz="2000" dirty="0"/>
              <a:t>• Automation levels remain low compared to developed countries.</a:t>
            </a:r>
          </a:p>
          <a:p>
            <a:pPr>
              <a:lnSpc>
                <a:spcPct val="150000"/>
              </a:lnSpc>
            </a:pPr>
            <a:r>
              <a:rPr lang="en-US" sz="2000" b="1" dirty="0"/>
              <a:t>Improvement Directions:</a:t>
            </a:r>
          </a:p>
          <a:p>
            <a:pPr>
              <a:lnSpc>
                <a:spcPct val="150000"/>
              </a:lnSpc>
              <a:spcBef>
                <a:spcPts val="900"/>
              </a:spcBef>
            </a:pPr>
            <a:r>
              <a:rPr lang="en-US" sz="2000" dirty="0"/>
              <a:t>• Investment in Recycling Technologies: Enhance recycling efficiency and energy savings.</a:t>
            </a:r>
          </a:p>
          <a:p>
            <a:pPr>
              <a:lnSpc>
                <a:spcPct val="150000"/>
              </a:lnSpc>
              <a:spcBef>
                <a:spcPts val="900"/>
              </a:spcBef>
            </a:pPr>
            <a:r>
              <a:rPr lang="en-US" sz="2000" dirty="0"/>
              <a:t>• Adopting Digitalization: Integrate digital tools into management and production processes.</a:t>
            </a:r>
          </a:p>
          <a:p>
            <a:pPr>
              <a:lnSpc>
                <a:spcPct val="150000"/>
              </a:lnSpc>
              <a:spcBef>
                <a:spcPts val="900"/>
              </a:spcBef>
            </a:pPr>
            <a:endParaRPr lang="en-US" sz="2000" dirty="0"/>
          </a:p>
        </p:txBody>
      </p:sp>
    </p:spTree>
    <p:extLst>
      <p:ext uri="{BB962C8B-B14F-4D97-AF65-F5344CB8AC3E}">
        <p14:creationId xmlns:p14="http://schemas.microsoft.com/office/powerpoint/2010/main" val="979342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53384B-7E3C-A3F9-40FA-51E61F5E3760}"/>
              </a:ext>
            </a:extLst>
          </p:cNvPr>
          <p:cNvSpPr>
            <a:spLocks noGrp="1"/>
          </p:cNvSpPr>
          <p:nvPr>
            <p:ph type="title"/>
          </p:nvPr>
        </p:nvSpPr>
        <p:spPr>
          <a:xfrm>
            <a:off x="609600" y="580718"/>
            <a:ext cx="10972800" cy="495200"/>
          </a:xfrm>
        </p:spPr>
        <p:txBody>
          <a:bodyPr>
            <a:noAutofit/>
          </a:bodyPr>
          <a:lstStyle/>
          <a:p>
            <a:r>
              <a:rPr lang="en-US" b="1" dirty="0">
                <a:solidFill>
                  <a:schemeClr val="accent1">
                    <a:lumMod val="50000"/>
                  </a:schemeClr>
                </a:solidFill>
                <a:effectLst/>
                <a:latin typeface="+mn-lt"/>
              </a:rPr>
              <a:t>Energy Consumption in the Paper and Pulp Industry</a:t>
            </a:r>
            <a:endParaRPr lang="en-US" dirty="0">
              <a:solidFill>
                <a:schemeClr val="accent1">
                  <a:lumMod val="50000"/>
                </a:schemeClr>
              </a:solidFill>
              <a:effectLst/>
              <a:latin typeface="+mn-lt"/>
            </a:endParaRPr>
          </a:p>
        </p:txBody>
      </p:sp>
      <p:sp>
        <p:nvSpPr>
          <p:cNvPr id="4" name="TextBox 3">
            <a:extLst>
              <a:ext uri="{FF2B5EF4-FFF2-40B4-BE49-F238E27FC236}">
                <a16:creationId xmlns:a16="http://schemas.microsoft.com/office/drawing/2014/main" id="{74CC6D2A-69CC-BA24-61A0-41C33C7F2DFA}"/>
              </a:ext>
            </a:extLst>
          </p:cNvPr>
          <p:cNvSpPr txBox="1"/>
          <p:nvPr/>
        </p:nvSpPr>
        <p:spPr>
          <a:xfrm>
            <a:off x="609600" y="1440270"/>
            <a:ext cx="11357811" cy="4478149"/>
          </a:xfrm>
          <a:prstGeom prst="rect">
            <a:avLst/>
          </a:prstGeom>
          <a:noFill/>
        </p:spPr>
        <p:txBody>
          <a:bodyPr wrap="square">
            <a:spAutoFit/>
          </a:bodyPr>
          <a:lstStyle/>
          <a:p>
            <a:r>
              <a:rPr lang="en-US" sz="2000" dirty="0">
                <a:solidFill>
                  <a:schemeClr val="tx1"/>
                </a:solidFill>
              </a:rPr>
              <a:t>The paper and pulp industry is among the highest energy-consuming sectors in manufacturing.</a:t>
            </a:r>
          </a:p>
          <a:p>
            <a:endParaRPr lang="en-US" sz="2000" dirty="0">
              <a:solidFill>
                <a:schemeClr val="tx1"/>
              </a:solidFill>
            </a:endParaRPr>
          </a:p>
          <a:p>
            <a:r>
              <a:rPr lang="en-US" sz="2000" b="1" dirty="0">
                <a:solidFill>
                  <a:schemeClr val="tx1"/>
                </a:solidFill>
              </a:rPr>
              <a:t>Primary Energy Sources:</a:t>
            </a:r>
          </a:p>
          <a:p>
            <a:pPr>
              <a:spcBef>
                <a:spcPts val="900"/>
              </a:spcBef>
            </a:pPr>
            <a:r>
              <a:rPr lang="en-US" sz="2000" dirty="0">
                <a:solidFill>
                  <a:schemeClr val="tx1"/>
                </a:solidFill>
              </a:rPr>
              <a:t>• Electricity, coal, natural gas, and biomass energy.</a:t>
            </a:r>
          </a:p>
          <a:p>
            <a:pPr>
              <a:spcBef>
                <a:spcPts val="900"/>
              </a:spcBef>
            </a:pPr>
            <a:r>
              <a:rPr lang="en-US" sz="2000" dirty="0">
                <a:solidFill>
                  <a:schemeClr val="tx1"/>
                </a:solidFill>
              </a:rPr>
              <a:t>• Significant energy consumption occurs during drying, pulp production, and machinery operation.</a:t>
            </a:r>
          </a:p>
          <a:p>
            <a:endParaRPr lang="en-US" sz="2000" dirty="0">
              <a:solidFill>
                <a:schemeClr val="tx1"/>
              </a:solidFill>
            </a:endParaRPr>
          </a:p>
          <a:p>
            <a:r>
              <a:rPr lang="en-US" sz="2000" b="1" dirty="0">
                <a:solidFill>
                  <a:schemeClr val="tx1"/>
                </a:solidFill>
              </a:rPr>
              <a:t>Key Energy Metrics:</a:t>
            </a:r>
          </a:p>
          <a:p>
            <a:pPr>
              <a:spcBef>
                <a:spcPts val="900"/>
              </a:spcBef>
            </a:pPr>
            <a:r>
              <a:rPr lang="en-US" sz="2000" dirty="0">
                <a:solidFill>
                  <a:schemeClr val="tx1"/>
                </a:solidFill>
              </a:rPr>
              <a:t>• Average Energy Consumption: 18–30 GJ/ton of product, higher than in advanced countries.</a:t>
            </a:r>
            <a:r>
              <a:rPr lang="vi-VN" sz="2000" dirty="0">
                <a:solidFill>
                  <a:schemeClr val="tx1"/>
                </a:solidFill>
              </a:rPr>
              <a:t> In </a:t>
            </a:r>
            <a:r>
              <a:rPr lang="vi-VN" sz="2000" dirty="0" err="1">
                <a:solidFill>
                  <a:schemeClr val="tx1"/>
                </a:solidFill>
              </a:rPr>
              <a:t>Europen</a:t>
            </a:r>
            <a:r>
              <a:rPr lang="vi-VN" sz="2000" dirty="0">
                <a:solidFill>
                  <a:schemeClr val="tx1"/>
                </a:solidFill>
              </a:rPr>
              <a:t> </a:t>
            </a:r>
            <a:r>
              <a:rPr lang="vi-VN" sz="2000" dirty="0" err="1">
                <a:solidFill>
                  <a:schemeClr val="tx1"/>
                </a:solidFill>
              </a:rPr>
              <a:t>countries</a:t>
            </a:r>
            <a:r>
              <a:rPr lang="vi-VN" sz="2000" dirty="0">
                <a:solidFill>
                  <a:schemeClr val="tx1"/>
                </a:solidFill>
              </a:rPr>
              <a:t>, the </a:t>
            </a:r>
            <a:r>
              <a:rPr lang="vi-VN" sz="2000" dirty="0" err="1">
                <a:solidFill>
                  <a:schemeClr val="tx1"/>
                </a:solidFill>
              </a:rPr>
              <a:t>average</a:t>
            </a:r>
            <a:r>
              <a:rPr lang="vi-VN" sz="2000" dirty="0">
                <a:solidFill>
                  <a:schemeClr val="tx1"/>
                </a:solidFill>
              </a:rPr>
              <a:t> </a:t>
            </a:r>
            <a:r>
              <a:rPr lang="vi-VN" sz="2000" dirty="0" err="1">
                <a:solidFill>
                  <a:schemeClr val="tx1"/>
                </a:solidFill>
              </a:rPr>
              <a:t>is</a:t>
            </a:r>
            <a:r>
              <a:rPr lang="vi-VN" sz="2000" dirty="0">
                <a:solidFill>
                  <a:schemeClr val="tx1"/>
                </a:solidFill>
              </a:rPr>
              <a:t> </a:t>
            </a:r>
            <a:r>
              <a:rPr lang="vi-VN" sz="2000" dirty="0" err="1">
                <a:solidFill>
                  <a:schemeClr val="tx1"/>
                </a:solidFill>
              </a:rPr>
              <a:t>about</a:t>
            </a:r>
            <a:r>
              <a:rPr lang="vi-VN" sz="2000" dirty="0">
                <a:solidFill>
                  <a:schemeClr val="tx1"/>
                </a:solidFill>
              </a:rPr>
              <a:t> 10.8 GJ/ton</a:t>
            </a:r>
            <a:endParaRPr lang="en-US" sz="2000" dirty="0">
              <a:solidFill>
                <a:schemeClr val="tx1"/>
              </a:solidFill>
            </a:endParaRPr>
          </a:p>
          <a:p>
            <a:pPr>
              <a:spcBef>
                <a:spcPts val="900"/>
              </a:spcBef>
            </a:pPr>
            <a:r>
              <a:rPr lang="en-US" sz="2000" dirty="0">
                <a:solidFill>
                  <a:schemeClr val="tx1"/>
                </a:solidFill>
              </a:rPr>
              <a:t>• Electricity Costs: Account for </a:t>
            </a:r>
            <a:r>
              <a:rPr lang="vi-VN" sz="2000" dirty="0">
                <a:solidFill>
                  <a:schemeClr val="tx1"/>
                </a:solidFill>
              </a:rPr>
              <a:t>10</a:t>
            </a:r>
            <a:r>
              <a:rPr lang="en-US" sz="2000" dirty="0">
                <a:solidFill>
                  <a:schemeClr val="tx1"/>
                </a:solidFill>
              </a:rPr>
              <a:t>–</a:t>
            </a:r>
            <a:r>
              <a:rPr lang="vi-VN" sz="2000" dirty="0">
                <a:solidFill>
                  <a:schemeClr val="tx1"/>
                </a:solidFill>
              </a:rPr>
              <a:t>15</a:t>
            </a:r>
            <a:r>
              <a:rPr lang="en-US" sz="2000" dirty="0">
                <a:solidFill>
                  <a:schemeClr val="tx1"/>
                </a:solidFill>
              </a:rPr>
              <a:t>% of total production costs.</a:t>
            </a:r>
          </a:p>
          <a:p>
            <a:pPr>
              <a:spcBef>
                <a:spcPts val="900"/>
              </a:spcBef>
            </a:pPr>
            <a:r>
              <a:rPr lang="en-US" sz="2000" dirty="0">
                <a:solidFill>
                  <a:schemeClr val="tx1"/>
                </a:solidFill>
              </a:rPr>
              <a:t>• Thermal Energy Sources: Primarily coal and biomass energy for steam production.</a:t>
            </a:r>
          </a:p>
          <a:p>
            <a:pPr>
              <a:spcBef>
                <a:spcPts val="900"/>
              </a:spcBef>
            </a:pPr>
            <a:r>
              <a:rPr lang="en-US" sz="2000" dirty="0">
                <a:solidFill>
                  <a:schemeClr val="tx1"/>
                </a:solidFill>
              </a:rPr>
              <a:t>• Efficiency: Energy efficiency remains low due to outdated technologies.</a:t>
            </a:r>
          </a:p>
        </p:txBody>
      </p:sp>
    </p:spTree>
    <p:extLst>
      <p:ext uri="{BB962C8B-B14F-4D97-AF65-F5344CB8AC3E}">
        <p14:creationId xmlns:p14="http://schemas.microsoft.com/office/powerpoint/2010/main" val="29872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F32969D2-E721-11FF-346A-A026E6A598AF}"/>
              </a:ext>
            </a:extLst>
          </p:cNvPr>
          <p:cNvSpPr>
            <a:spLocks noGrp="1"/>
          </p:cNvSpPr>
          <p:nvPr>
            <p:ph type="title"/>
          </p:nvPr>
        </p:nvSpPr>
        <p:spPr>
          <a:xfrm>
            <a:off x="609600" y="613442"/>
            <a:ext cx="10972800" cy="495300"/>
          </a:xfrm>
        </p:spPr>
        <p:txBody>
          <a:bodyPr>
            <a:noAutofit/>
          </a:bodyPr>
          <a:lstStyle/>
          <a:p>
            <a:r>
              <a:rPr lang="en-US" b="1" dirty="0">
                <a:solidFill>
                  <a:schemeClr val="accent1">
                    <a:lumMod val="50000"/>
                  </a:schemeClr>
                </a:solidFill>
                <a:effectLst/>
                <a:latin typeface="+mn-lt"/>
              </a:rPr>
              <a:t>Energy Consumption in the Paper and Pulp Industry</a:t>
            </a:r>
            <a:endParaRPr lang="en-US" dirty="0">
              <a:solidFill>
                <a:schemeClr val="accent1">
                  <a:lumMod val="50000"/>
                </a:schemeClr>
              </a:solidFill>
              <a:effectLst/>
              <a:latin typeface="+mn-lt"/>
            </a:endParaRPr>
          </a:p>
        </p:txBody>
      </p:sp>
      <p:sp>
        <p:nvSpPr>
          <p:cNvPr id="9" name="TextBox 8">
            <a:extLst>
              <a:ext uri="{FF2B5EF4-FFF2-40B4-BE49-F238E27FC236}">
                <a16:creationId xmlns:a16="http://schemas.microsoft.com/office/drawing/2014/main" id="{4BEAAAF0-23C9-C9EE-F537-6878BD5ED437}"/>
              </a:ext>
            </a:extLst>
          </p:cNvPr>
          <p:cNvSpPr txBox="1"/>
          <p:nvPr/>
        </p:nvSpPr>
        <p:spPr>
          <a:xfrm>
            <a:off x="609600" y="1290076"/>
            <a:ext cx="10972800" cy="4939814"/>
          </a:xfrm>
          <a:prstGeom prst="rect">
            <a:avLst/>
          </a:prstGeom>
          <a:noFill/>
        </p:spPr>
        <p:txBody>
          <a:bodyPr wrap="square">
            <a:spAutoFit/>
          </a:bodyPr>
          <a:lstStyle/>
          <a:p>
            <a:r>
              <a:rPr lang="en-US" sz="2000" b="1" dirty="0"/>
              <a:t>Key Energy-Consuming Processes:</a:t>
            </a:r>
          </a:p>
          <a:p>
            <a:pPr>
              <a:spcBef>
                <a:spcPts val="900"/>
              </a:spcBef>
            </a:pPr>
            <a:r>
              <a:rPr lang="en-US" sz="2000" dirty="0"/>
              <a:t>• Pulp Production: Energy is used for grinding, cooking, and chemical processing.</a:t>
            </a:r>
          </a:p>
          <a:p>
            <a:pPr>
              <a:spcBef>
                <a:spcPts val="900"/>
              </a:spcBef>
            </a:pPr>
            <a:r>
              <a:rPr lang="en-US" sz="2000" dirty="0"/>
              <a:t>• Paper Manufacturing: High energy demand during drying (steam and electricity).</a:t>
            </a:r>
          </a:p>
          <a:p>
            <a:pPr>
              <a:spcBef>
                <a:spcPts val="900"/>
              </a:spcBef>
            </a:pPr>
            <a:r>
              <a:rPr lang="en-US" sz="2000" dirty="0"/>
              <a:t>• Auxiliary Systems: Air compressors, pumping systems, and wastewater treatment.</a:t>
            </a:r>
          </a:p>
          <a:p>
            <a:pPr>
              <a:spcBef>
                <a:spcPts val="900"/>
              </a:spcBef>
            </a:pPr>
            <a:r>
              <a:rPr lang="en-US" sz="2000" b="1" dirty="0"/>
              <a:t>Energy Costs and Competitive Pressure:</a:t>
            </a:r>
          </a:p>
          <a:p>
            <a:pPr>
              <a:spcBef>
                <a:spcPts val="900"/>
              </a:spcBef>
            </a:pPr>
            <a:r>
              <a:rPr lang="en-US" sz="2000" dirty="0"/>
              <a:t>• </a:t>
            </a:r>
            <a:r>
              <a:rPr lang="en-US" sz="2000" dirty="0">
                <a:solidFill>
                  <a:schemeClr val="tx1"/>
                </a:solidFill>
              </a:rPr>
              <a:t>Energy Costs: Represent 15–20% of the total production cost of paper in Vietnam</a:t>
            </a:r>
            <a:r>
              <a:rPr lang="en-US" sz="2000" dirty="0"/>
              <a:t>.</a:t>
            </a:r>
          </a:p>
          <a:p>
            <a:pPr>
              <a:spcBef>
                <a:spcPts val="900"/>
              </a:spcBef>
            </a:pPr>
            <a:r>
              <a:rPr lang="en-US" sz="2000" dirty="0"/>
              <a:t>• Competition: Intense competition from countries with modern technologies, such as China and Japan.</a:t>
            </a:r>
          </a:p>
          <a:p>
            <a:pPr>
              <a:spcBef>
                <a:spcPts val="900"/>
              </a:spcBef>
            </a:pPr>
            <a:r>
              <a:rPr lang="en-US" sz="2000" b="1" dirty="0"/>
              <a:t>Environmental Impact of Energy Consumption:</a:t>
            </a:r>
          </a:p>
          <a:p>
            <a:pPr>
              <a:spcBef>
                <a:spcPts val="900"/>
              </a:spcBef>
            </a:pPr>
            <a:r>
              <a:rPr lang="en-US" sz="2000" dirty="0"/>
              <a:t>• CO2 Emissions: From the use of coal and oil in thermal energy production.</a:t>
            </a:r>
          </a:p>
          <a:p>
            <a:pPr>
              <a:spcBef>
                <a:spcPts val="900"/>
              </a:spcBef>
            </a:pPr>
            <a:r>
              <a:rPr lang="en-US" sz="2000" dirty="0"/>
              <a:t>• Pollution: Air and water pollution from old boiler technologies.</a:t>
            </a:r>
          </a:p>
          <a:p>
            <a:pPr>
              <a:spcBef>
                <a:spcPts val="900"/>
              </a:spcBef>
            </a:pPr>
            <a:r>
              <a:rPr lang="en-US" sz="2000" dirty="0"/>
              <a:t>• Environmental Standards: High pressure to meet international environmental regulations.</a:t>
            </a:r>
          </a:p>
        </p:txBody>
      </p:sp>
    </p:spTree>
    <p:extLst>
      <p:ext uri="{BB962C8B-B14F-4D97-AF65-F5344CB8AC3E}">
        <p14:creationId xmlns:p14="http://schemas.microsoft.com/office/powerpoint/2010/main" val="839856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paper and pulp company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9AA1F-1EAB-6DCB-FAFF-83B94C237AAB}"/>
              </a:ext>
            </a:extLst>
          </p:cNvPr>
          <p:cNvSpPr>
            <a:spLocks noGrp="1"/>
          </p:cNvSpPr>
          <p:nvPr>
            <p:ph type="title"/>
          </p:nvPr>
        </p:nvSpPr>
        <p:spPr>
          <a:xfrm>
            <a:off x="609599" y="637945"/>
            <a:ext cx="10972800" cy="495200"/>
          </a:xfrm>
        </p:spPr>
        <p:txBody>
          <a:bodyPr>
            <a:noAutofit/>
          </a:bodyPr>
          <a:lstStyle/>
          <a:p>
            <a:r>
              <a:rPr lang="en-US" dirty="0">
                <a:solidFill>
                  <a:schemeClr val="accent1">
                    <a:lumMod val="50000"/>
                  </a:schemeClr>
                </a:solidFill>
              </a:rPr>
              <a:t>EEMs in the Paper Industry - (1)</a:t>
            </a:r>
          </a:p>
        </p:txBody>
      </p:sp>
      <p:sp>
        <p:nvSpPr>
          <p:cNvPr id="6" name="TextBox 5">
            <a:extLst>
              <a:ext uri="{FF2B5EF4-FFF2-40B4-BE49-F238E27FC236}">
                <a16:creationId xmlns:a16="http://schemas.microsoft.com/office/drawing/2014/main" id="{0DAB511B-C0E3-43FF-B55E-04A8F5C2D216}"/>
              </a:ext>
            </a:extLst>
          </p:cNvPr>
          <p:cNvSpPr txBox="1"/>
          <p:nvPr/>
        </p:nvSpPr>
        <p:spPr>
          <a:xfrm>
            <a:off x="609600" y="1301786"/>
            <a:ext cx="10972799" cy="5324535"/>
          </a:xfrm>
          <a:prstGeom prst="rect">
            <a:avLst/>
          </a:prstGeom>
          <a:noFill/>
        </p:spPr>
        <p:txBody>
          <a:bodyPr wrap="square">
            <a:spAutoFit/>
          </a:bodyPr>
          <a:lstStyle/>
          <a:p>
            <a:r>
              <a:rPr lang="en-US" sz="2000" b="1" dirty="0"/>
              <a:t>Internal Solutions:</a:t>
            </a:r>
          </a:p>
          <a:p>
            <a:pPr marL="342900" indent="-342900">
              <a:spcBef>
                <a:spcPts val="900"/>
              </a:spcBef>
              <a:buFont typeface="Arial" panose="020B0604020202020204" pitchFamily="34" charset="0"/>
              <a:buChar char="•"/>
            </a:pPr>
            <a:r>
              <a:rPr lang="en-US" sz="2000" dirty="0"/>
              <a:t>Optimize production processes by upgrading equipment (boilers, air compressors).</a:t>
            </a:r>
          </a:p>
          <a:p>
            <a:pPr marL="342900" indent="-342900">
              <a:spcBef>
                <a:spcPts val="900"/>
              </a:spcBef>
              <a:buFont typeface="Arial" panose="020B0604020202020204" pitchFamily="34" charset="0"/>
              <a:buChar char="•"/>
            </a:pPr>
            <a:r>
              <a:rPr lang="en-US" sz="2000" dirty="0"/>
              <a:t>Improve pipe insulation to reduce heat loss in steam lines.</a:t>
            </a:r>
          </a:p>
          <a:p>
            <a:pPr marL="342900" indent="-342900">
              <a:spcBef>
                <a:spcPts val="900"/>
              </a:spcBef>
              <a:buFont typeface="Arial" panose="020B0604020202020204" pitchFamily="34" charset="0"/>
              <a:buChar char="•"/>
            </a:pPr>
            <a:r>
              <a:rPr lang="en-US" sz="2000" dirty="0"/>
              <a:t>Install variable frequency drives (VFDs) for energy-intensive machinery.</a:t>
            </a:r>
          </a:p>
          <a:p>
            <a:endParaRPr lang="en-US" sz="2000" b="1" dirty="0"/>
          </a:p>
          <a:p>
            <a:r>
              <a:rPr lang="en-US" sz="2000" b="1" dirty="0"/>
              <a:t>Renewable Energy Solutions:</a:t>
            </a:r>
          </a:p>
          <a:p>
            <a:pPr marL="342900" indent="-342900">
              <a:spcBef>
                <a:spcPts val="900"/>
              </a:spcBef>
              <a:buFont typeface="Arial" panose="020B0604020202020204" pitchFamily="34" charset="0"/>
              <a:buChar char="•"/>
            </a:pPr>
            <a:r>
              <a:rPr lang="en-US" sz="2000" dirty="0"/>
              <a:t>Transition from coal to biomass or natural gas.</a:t>
            </a:r>
          </a:p>
          <a:p>
            <a:pPr marL="342900" indent="-342900">
              <a:spcBef>
                <a:spcPts val="900"/>
              </a:spcBef>
              <a:buFont typeface="Arial" panose="020B0604020202020204" pitchFamily="34" charset="0"/>
              <a:buChar char="•"/>
            </a:pPr>
            <a:r>
              <a:rPr lang="en-US" sz="2000" dirty="0"/>
              <a:t>Use solar energy to power auxiliary systems.</a:t>
            </a:r>
          </a:p>
          <a:p>
            <a:endParaRPr lang="en-US" sz="2000" b="1" dirty="0"/>
          </a:p>
          <a:p>
            <a:r>
              <a:rPr lang="en-US" sz="2000" b="1" dirty="0"/>
              <a:t>Energy Recycling Technologies:</a:t>
            </a:r>
          </a:p>
          <a:p>
            <a:pPr marL="342900" indent="-342900">
              <a:spcBef>
                <a:spcPts val="900"/>
              </a:spcBef>
              <a:buFont typeface="Arial" panose="020B0604020202020204" pitchFamily="34" charset="0"/>
              <a:buChar char="•"/>
            </a:pPr>
            <a:r>
              <a:rPr lang="en-US" sz="2000" dirty="0"/>
              <a:t>Recover waste heat from boilers for reuse.</a:t>
            </a:r>
          </a:p>
          <a:p>
            <a:pPr marL="342900" indent="-342900">
              <a:spcBef>
                <a:spcPts val="900"/>
              </a:spcBef>
              <a:buFont typeface="Arial" panose="020B0604020202020204" pitchFamily="34" charset="0"/>
              <a:buChar char="•"/>
            </a:pPr>
            <a:r>
              <a:rPr lang="en-US" sz="2000" dirty="0"/>
              <a:t>Implement CHP (Combined Heat and Power) systems to simultaneously produce electricity and steam.</a:t>
            </a:r>
          </a:p>
          <a:p>
            <a:pPr>
              <a:spcBef>
                <a:spcPts val="900"/>
              </a:spcBef>
            </a:pPr>
            <a:endParaRPr lang="en-US" sz="2000" dirty="0"/>
          </a:p>
        </p:txBody>
      </p:sp>
    </p:spTree>
    <p:extLst>
      <p:ext uri="{BB962C8B-B14F-4D97-AF65-F5344CB8AC3E}">
        <p14:creationId xmlns:p14="http://schemas.microsoft.com/office/powerpoint/2010/main" val="197955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56B72-66D5-B80B-DF7E-E66E53ACEF21}"/>
              </a:ext>
            </a:extLst>
          </p:cNvPr>
          <p:cNvSpPr>
            <a:spLocks noGrp="1"/>
          </p:cNvSpPr>
          <p:nvPr>
            <p:ph type="title"/>
          </p:nvPr>
        </p:nvSpPr>
        <p:spPr/>
        <p:txBody>
          <a:bodyPr>
            <a:noAutofit/>
          </a:bodyPr>
          <a:lstStyle/>
          <a:p>
            <a:r>
              <a:rPr lang="en-US" dirty="0">
                <a:solidFill>
                  <a:schemeClr val="accent1">
                    <a:lumMod val="50000"/>
                  </a:schemeClr>
                </a:solidFill>
              </a:rPr>
              <a:t>EEMs in the Paper Industry – (2)</a:t>
            </a:r>
          </a:p>
        </p:txBody>
      </p:sp>
      <p:sp>
        <p:nvSpPr>
          <p:cNvPr id="8" name="TextBox 7">
            <a:extLst>
              <a:ext uri="{FF2B5EF4-FFF2-40B4-BE49-F238E27FC236}">
                <a16:creationId xmlns:a16="http://schemas.microsoft.com/office/drawing/2014/main" id="{CB74E05D-D68C-913E-1517-CBB76055A18E}"/>
              </a:ext>
            </a:extLst>
          </p:cNvPr>
          <p:cNvSpPr txBox="1"/>
          <p:nvPr/>
        </p:nvSpPr>
        <p:spPr>
          <a:xfrm>
            <a:off x="609600" y="1340590"/>
            <a:ext cx="10972800" cy="4824398"/>
          </a:xfrm>
          <a:prstGeom prst="rect">
            <a:avLst/>
          </a:prstGeom>
          <a:noFill/>
        </p:spPr>
        <p:txBody>
          <a:bodyPr wrap="square">
            <a:spAutoFit/>
          </a:bodyPr>
          <a:lstStyle/>
          <a:p>
            <a:r>
              <a:rPr lang="en-US" sz="2000" b="1" dirty="0"/>
              <a:t>Automation:</a:t>
            </a:r>
          </a:p>
          <a:p>
            <a:pPr marL="342900" indent="-342900">
              <a:spcBef>
                <a:spcPts val="900"/>
              </a:spcBef>
              <a:buFont typeface="Arial" panose="020B0604020202020204" pitchFamily="34" charset="0"/>
              <a:buChar char="•"/>
            </a:pPr>
            <a:r>
              <a:rPr lang="en-US" sz="2000" dirty="0"/>
              <a:t>Install an Energy Management System (EMS) to monitor and control energy use efficiently.</a:t>
            </a:r>
          </a:p>
          <a:p>
            <a:pPr marL="342900" indent="-342900">
              <a:spcBef>
                <a:spcPts val="900"/>
              </a:spcBef>
              <a:buFont typeface="Arial" panose="020B0604020202020204" pitchFamily="34" charset="0"/>
              <a:buChar char="•"/>
            </a:pPr>
            <a:r>
              <a:rPr lang="en-US" sz="2000" dirty="0"/>
              <a:t>Apply digital technologies to optimize machinery operations.</a:t>
            </a:r>
          </a:p>
          <a:p>
            <a:endParaRPr lang="en-US" sz="2000" b="1" dirty="0"/>
          </a:p>
          <a:p>
            <a:r>
              <a:rPr lang="en-US" sz="2000" b="1" dirty="0"/>
              <a:t>Optimization of Boiler and Steam Systems:</a:t>
            </a:r>
          </a:p>
          <a:p>
            <a:pPr marL="342900" indent="-342900">
              <a:spcBef>
                <a:spcPts val="900"/>
              </a:spcBef>
              <a:buFont typeface="Arial" panose="020B0604020202020204" pitchFamily="34" charset="0"/>
              <a:buChar char="•"/>
            </a:pPr>
            <a:r>
              <a:rPr lang="en-US" sz="2000" dirty="0"/>
              <a:t>Upgrade to high-efficiency boilers or replace with fluidized bed boilers using biomass energy.</a:t>
            </a:r>
          </a:p>
          <a:p>
            <a:pPr marL="342900" indent="-342900">
              <a:spcBef>
                <a:spcPts val="900"/>
              </a:spcBef>
              <a:buFont typeface="Arial" panose="020B0604020202020204" pitchFamily="34" charset="0"/>
              <a:buChar char="•"/>
            </a:pPr>
            <a:r>
              <a:rPr lang="en-US" sz="2000" dirty="0"/>
              <a:t>Insulate steam pipelines to reduce heat loss.</a:t>
            </a:r>
          </a:p>
          <a:p>
            <a:pPr marL="342900" indent="-342900">
              <a:spcBef>
                <a:spcPts val="900"/>
              </a:spcBef>
              <a:buFont typeface="Arial" panose="020B0604020202020204" pitchFamily="34" charset="0"/>
              <a:buChar char="•"/>
            </a:pPr>
            <a:r>
              <a:rPr lang="en-US" sz="2000" dirty="0"/>
              <a:t>Recover waste heat from boiler systems for reuse.</a:t>
            </a:r>
          </a:p>
          <a:p>
            <a:pPr marL="342900" indent="-342900">
              <a:spcBef>
                <a:spcPts val="900"/>
              </a:spcBef>
              <a:buFont typeface="Arial" panose="020B0604020202020204" pitchFamily="34" charset="0"/>
              <a:buChar char="•"/>
            </a:pPr>
            <a:r>
              <a:rPr lang="en-US" sz="2000" dirty="0"/>
              <a:t>Recover high-pressure condensate for reuse.</a:t>
            </a:r>
          </a:p>
          <a:p>
            <a:pPr marL="342900" indent="-342900">
              <a:spcBef>
                <a:spcPts val="900"/>
              </a:spcBef>
              <a:buFont typeface="Arial" panose="020B0604020202020204" pitchFamily="34" charset="0"/>
              <a:buChar char="•"/>
            </a:pPr>
            <a:r>
              <a:rPr lang="en-US" sz="2000" dirty="0"/>
              <a:t>Enhance feedwater quality and reduce boiler blowdown.</a:t>
            </a:r>
          </a:p>
          <a:p>
            <a:pPr marL="342900" indent="-342900">
              <a:spcBef>
                <a:spcPts val="900"/>
              </a:spcBef>
              <a:buFont typeface="Arial" panose="020B0604020202020204" pitchFamily="34" charset="0"/>
              <a:buChar char="•"/>
            </a:pPr>
            <a:r>
              <a:rPr lang="en-US" sz="2000" dirty="0"/>
              <a:t>Use bark, paper sludge, and production waste as fuel.</a:t>
            </a:r>
          </a:p>
          <a:p>
            <a:pPr marL="342900" indent="-342900">
              <a:spcBef>
                <a:spcPts val="900"/>
              </a:spcBef>
              <a:buFont typeface="Arial" panose="020B0604020202020204" pitchFamily="34" charset="0"/>
              <a:buChar char="•"/>
            </a:pPr>
            <a:r>
              <a:rPr lang="en-US" sz="2000" dirty="0"/>
              <a:t>Install biomass boilers to supply steam for production.</a:t>
            </a:r>
          </a:p>
        </p:txBody>
      </p:sp>
    </p:spTree>
    <p:extLst>
      <p:ext uri="{BB962C8B-B14F-4D97-AF65-F5344CB8AC3E}">
        <p14:creationId xmlns:p14="http://schemas.microsoft.com/office/powerpoint/2010/main" val="36731630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727241F-BB03-06FB-841F-4116BBE5DCA5}"/>
              </a:ext>
            </a:extLst>
          </p:cNvPr>
          <p:cNvSpPr>
            <a:spLocks noGrp="1"/>
          </p:cNvSpPr>
          <p:nvPr>
            <p:ph type="title"/>
          </p:nvPr>
        </p:nvSpPr>
        <p:spPr/>
        <p:txBody>
          <a:bodyPr>
            <a:noAutofit/>
          </a:bodyPr>
          <a:lstStyle/>
          <a:p>
            <a:r>
              <a:rPr lang="en-US" dirty="0">
                <a:solidFill>
                  <a:schemeClr val="accent1">
                    <a:lumMod val="50000"/>
                  </a:schemeClr>
                </a:solidFill>
              </a:rPr>
              <a:t>EEMs in the Paper Industry – (3)</a:t>
            </a:r>
          </a:p>
        </p:txBody>
      </p:sp>
      <p:sp>
        <p:nvSpPr>
          <p:cNvPr id="8" name="TextBox 7">
            <a:extLst>
              <a:ext uri="{FF2B5EF4-FFF2-40B4-BE49-F238E27FC236}">
                <a16:creationId xmlns:a16="http://schemas.microsoft.com/office/drawing/2014/main" id="{221B3776-84C9-4116-AB0A-419350C55C02}"/>
              </a:ext>
            </a:extLst>
          </p:cNvPr>
          <p:cNvSpPr txBox="1"/>
          <p:nvPr/>
        </p:nvSpPr>
        <p:spPr>
          <a:xfrm>
            <a:off x="609600" y="1498134"/>
            <a:ext cx="10972800" cy="3631763"/>
          </a:xfrm>
          <a:prstGeom prst="rect">
            <a:avLst/>
          </a:prstGeom>
          <a:noFill/>
        </p:spPr>
        <p:txBody>
          <a:bodyPr wrap="square">
            <a:spAutoFit/>
          </a:bodyPr>
          <a:lstStyle/>
          <a:p>
            <a:r>
              <a:rPr lang="en-US" sz="2000" b="1" dirty="0">
                <a:solidFill>
                  <a:schemeClr val="tx1"/>
                </a:solidFill>
              </a:rPr>
              <a:t>Energy Management System (EMS)</a:t>
            </a:r>
          </a:p>
          <a:p>
            <a:endParaRPr lang="en-US" sz="2000" dirty="0"/>
          </a:p>
          <a:p>
            <a:r>
              <a:rPr lang="en-US" sz="2000" b="1" dirty="0"/>
              <a:t>Applications:</a:t>
            </a:r>
          </a:p>
          <a:p>
            <a:pPr>
              <a:spcBef>
                <a:spcPts val="900"/>
              </a:spcBef>
            </a:pPr>
            <a:r>
              <a:rPr lang="en-US" sz="2000" dirty="0"/>
              <a:t>• Install energy monitoring systems to measure and manage energy consumption in each production stage.</a:t>
            </a:r>
          </a:p>
          <a:p>
            <a:pPr>
              <a:spcBef>
                <a:spcPts val="900"/>
              </a:spcBef>
            </a:pPr>
            <a:r>
              <a:rPr lang="en-US" sz="2000" dirty="0"/>
              <a:t>• Identify energy waste points early.</a:t>
            </a:r>
          </a:p>
          <a:p>
            <a:endParaRPr lang="en-US" sz="2000" dirty="0"/>
          </a:p>
          <a:p>
            <a:r>
              <a:rPr lang="en-US" sz="2000" b="1" dirty="0"/>
              <a:t>Benefits</a:t>
            </a:r>
            <a:r>
              <a:rPr lang="en-US" sz="2000" dirty="0"/>
              <a:t>:</a:t>
            </a:r>
          </a:p>
          <a:p>
            <a:pPr>
              <a:spcBef>
                <a:spcPts val="900"/>
              </a:spcBef>
            </a:pPr>
            <a:r>
              <a:rPr lang="en-US" sz="2000" dirty="0"/>
              <a:t>• Reduce energy consumption by 5-10% through stringent controls.</a:t>
            </a:r>
          </a:p>
          <a:p>
            <a:pPr>
              <a:spcBef>
                <a:spcPts val="900"/>
              </a:spcBef>
            </a:pPr>
            <a:r>
              <a:rPr lang="en-US" sz="2000" dirty="0"/>
              <a:t>• Improve the operational efficiency of the entire production line.</a:t>
            </a:r>
          </a:p>
        </p:txBody>
      </p:sp>
    </p:spTree>
    <p:extLst>
      <p:ext uri="{BB962C8B-B14F-4D97-AF65-F5344CB8AC3E}">
        <p14:creationId xmlns:p14="http://schemas.microsoft.com/office/powerpoint/2010/main" val="29838682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07477-60C7-0CD6-C80D-41D07EB16ED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 (4)</a:t>
            </a:r>
          </a:p>
        </p:txBody>
      </p:sp>
      <p:sp>
        <p:nvSpPr>
          <p:cNvPr id="7" name="TextBox 6">
            <a:extLst>
              <a:ext uri="{FF2B5EF4-FFF2-40B4-BE49-F238E27FC236}">
                <a16:creationId xmlns:a16="http://schemas.microsoft.com/office/drawing/2014/main" id="{2B1F80BE-5E17-BDA1-5314-550B7E811901}"/>
              </a:ext>
            </a:extLst>
          </p:cNvPr>
          <p:cNvSpPr txBox="1"/>
          <p:nvPr/>
        </p:nvSpPr>
        <p:spPr>
          <a:xfrm>
            <a:off x="656822" y="1571728"/>
            <a:ext cx="10878355" cy="3323987"/>
          </a:xfrm>
          <a:prstGeom prst="rect">
            <a:avLst/>
          </a:prstGeom>
          <a:noFill/>
        </p:spPr>
        <p:txBody>
          <a:bodyPr wrap="square">
            <a:spAutoFit/>
          </a:bodyPr>
          <a:lstStyle/>
          <a:p>
            <a:r>
              <a:rPr lang="en-US" sz="2000" b="1" dirty="0">
                <a:solidFill>
                  <a:schemeClr val="tx1"/>
                </a:solidFill>
              </a:rPr>
              <a:t>Waste Heat Recovery</a:t>
            </a:r>
          </a:p>
          <a:p>
            <a:endParaRPr lang="en-US" sz="2000" dirty="0"/>
          </a:p>
          <a:p>
            <a:r>
              <a:rPr lang="en-US" sz="2000" b="1" dirty="0"/>
              <a:t>Solutions:</a:t>
            </a:r>
          </a:p>
          <a:p>
            <a:pPr>
              <a:spcBef>
                <a:spcPts val="900"/>
              </a:spcBef>
            </a:pPr>
            <a:r>
              <a:rPr lang="en-US" sz="2000" dirty="0"/>
              <a:t>• Install heat recovery equipment to capture exhaust heat from boilers.</a:t>
            </a:r>
          </a:p>
          <a:p>
            <a:pPr>
              <a:spcBef>
                <a:spcPts val="900"/>
              </a:spcBef>
            </a:pPr>
            <a:r>
              <a:rPr lang="en-US" sz="2000" dirty="0"/>
              <a:t>• Use recovered heat for paper drying or water heating in the pulping process.</a:t>
            </a:r>
          </a:p>
          <a:p>
            <a:endParaRPr lang="en-US" sz="2000" dirty="0"/>
          </a:p>
          <a:p>
            <a:r>
              <a:rPr lang="en-US" sz="2000" b="1" dirty="0"/>
              <a:t>Benefits:</a:t>
            </a:r>
          </a:p>
          <a:p>
            <a:pPr>
              <a:spcBef>
                <a:spcPts val="900"/>
              </a:spcBef>
            </a:pPr>
            <a:r>
              <a:rPr lang="en-US" sz="2000" dirty="0"/>
              <a:t>• Increase energy utilization efficiency by 10-15%.</a:t>
            </a:r>
          </a:p>
          <a:p>
            <a:pPr>
              <a:spcBef>
                <a:spcPts val="900"/>
              </a:spcBef>
            </a:pPr>
            <a:r>
              <a:rPr lang="en-US" sz="2000" dirty="0"/>
              <a:t>• Lower operating costs by utilizing surplus energy.</a:t>
            </a:r>
          </a:p>
        </p:txBody>
      </p:sp>
    </p:spTree>
    <p:extLst>
      <p:ext uri="{BB962C8B-B14F-4D97-AF65-F5344CB8AC3E}">
        <p14:creationId xmlns:p14="http://schemas.microsoft.com/office/powerpoint/2010/main" val="3208306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E414-F9AC-8E3D-0908-54845E689E0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 (5)</a:t>
            </a:r>
          </a:p>
        </p:txBody>
      </p:sp>
      <p:sp>
        <p:nvSpPr>
          <p:cNvPr id="7" name="TextBox 6">
            <a:extLst>
              <a:ext uri="{FF2B5EF4-FFF2-40B4-BE49-F238E27FC236}">
                <a16:creationId xmlns:a16="http://schemas.microsoft.com/office/drawing/2014/main" id="{62A249AB-062F-4AF3-613D-CA5421F8A563}"/>
              </a:ext>
            </a:extLst>
          </p:cNvPr>
          <p:cNvSpPr txBox="1"/>
          <p:nvPr/>
        </p:nvSpPr>
        <p:spPr>
          <a:xfrm>
            <a:off x="609600" y="1571728"/>
            <a:ext cx="10972800" cy="3323987"/>
          </a:xfrm>
          <a:prstGeom prst="rect">
            <a:avLst/>
          </a:prstGeom>
          <a:noFill/>
        </p:spPr>
        <p:txBody>
          <a:bodyPr wrap="square">
            <a:spAutoFit/>
          </a:bodyPr>
          <a:lstStyle/>
          <a:p>
            <a:r>
              <a:rPr lang="en-US" sz="2000" b="1" dirty="0">
                <a:solidFill>
                  <a:schemeClr val="tx1"/>
                </a:solidFill>
              </a:rPr>
              <a:t>Enhanced Training and Awareness</a:t>
            </a:r>
            <a:br>
              <a:rPr lang="en-US" sz="2000" b="1" dirty="0">
                <a:solidFill>
                  <a:schemeClr val="accent1">
                    <a:lumMod val="50000"/>
                  </a:schemeClr>
                </a:solidFill>
              </a:rPr>
            </a:br>
            <a:endParaRPr lang="en-US" sz="2000" b="1" dirty="0">
              <a:solidFill>
                <a:schemeClr val="accent1">
                  <a:lumMod val="50000"/>
                </a:schemeClr>
              </a:solidFill>
            </a:endParaRPr>
          </a:p>
          <a:p>
            <a:r>
              <a:rPr lang="en-US" sz="2000" b="1" dirty="0"/>
              <a:t>Content:</a:t>
            </a:r>
          </a:p>
          <a:p>
            <a:pPr>
              <a:spcBef>
                <a:spcPts val="900"/>
              </a:spcBef>
            </a:pPr>
            <a:r>
              <a:rPr lang="en-US" sz="2000" dirty="0"/>
              <a:t>• Train staff on energy-saving operational methods.</a:t>
            </a:r>
          </a:p>
          <a:p>
            <a:pPr>
              <a:spcBef>
                <a:spcPts val="900"/>
              </a:spcBef>
            </a:pPr>
            <a:r>
              <a:rPr lang="en-US" sz="2000" dirty="0"/>
              <a:t>• Encourage improvement ideas from technical teams and workers.</a:t>
            </a:r>
          </a:p>
          <a:p>
            <a:pPr>
              <a:spcBef>
                <a:spcPts val="900"/>
              </a:spcBef>
            </a:pPr>
            <a:r>
              <a:rPr lang="en-US" sz="2000" dirty="0"/>
              <a:t>• Conduct regular energy audits to identify improvement opportunities.</a:t>
            </a:r>
            <a:br>
              <a:rPr lang="en-US" sz="2000" dirty="0"/>
            </a:br>
            <a:endParaRPr lang="en-US" sz="2000" dirty="0"/>
          </a:p>
          <a:p>
            <a:r>
              <a:rPr lang="en-US" sz="2000" b="1" dirty="0"/>
              <a:t>Benefits</a:t>
            </a:r>
            <a:r>
              <a:rPr lang="en-US" sz="2000" dirty="0"/>
              <a:t>:</a:t>
            </a:r>
          </a:p>
          <a:p>
            <a:pPr>
              <a:spcBef>
                <a:spcPts val="900"/>
              </a:spcBef>
            </a:pPr>
            <a:r>
              <a:rPr lang="en-US" sz="2000" dirty="0"/>
              <a:t>• Enhance energy management efficiency and reduce waste caused by operational errors.</a:t>
            </a:r>
          </a:p>
        </p:txBody>
      </p:sp>
    </p:spTree>
    <p:extLst>
      <p:ext uri="{BB962C8B-B14F-4D97-AF65-F5344CB8AC3E}">
        <p14:creationId xmlns:p14="http://schemas.microsoft.com/office/powerpoint/2010/main" val="1575520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3551C-F027-6DC6-B4E0-0F9A2B92A718}"/>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 (6)</a:t>
            </a:r>
          </a:p>
        </p:txBody>
      </p:sp>
      <p:sp>
        <p:nvSpPr>
          <p:cNvPr id="7" name="TextBox 6">
            <a:extLst>
              <a:ext uri="{FF2B5EF4-FFF2-40B4-BE49-F238E27FC236}">
                <a16:creationId xmlns:a16="http://schemas.microsoft.com/office/drawing/2014/main" id="{EABC0EC9-796B-6473-0439-2340689BBB12}"/>
              </a:ext>
            </a:extLst>
          </p:cNvPr>
          <p:cNvSpPr txBox="1"/>
          <p:nvPr/>
        </p:nvSpPr>
        <p:spPr>
          <a:xfrm>
            <a:off x="609600" y="1571728"/>
            <a:ext cx="10972800" cy="4226863"/>
          </a:xfrm>
          <a:prstGeom prst="rect">
            <a:avLst/>
          </a:prstGeom>
          <a:noFill/>
        </p:spPr>
        <p:txBody>
          <a:bodyPr wrap="square">
            <a:spAutoFit/>
          </a:bodyPr>
          <a:lstStyle/>
          <a:p>
            <a:r>
              <a:rPr lang="en-US" sz="2000" b="1" dirty="0">
                <a:solidFill>
                  <a:schemeClr val="tx1"/>
                </a:solidFill>
              </a:rPr>
              <a:t>Adopting Renewable Energy</a:t>
            </a:r>
          </a:p>
          <a:p>
            <a:endParaRPr lang="en-US" sz="2000" dirty="0"/>
          </a:p>
          <a:p>
            <a:r>
              <a:rPr lang="en-US" sz="2000" b="1" dirty="0"/>
              <a:t>Long-Term Solutions:</a:t>
            </a:r>
          </a:p>
          <a:p>
            <a:pPr>
              <a:spcBef>
                <a:spcPts val="900"/>
              </a:spcBef>
            </a:pPr>
            <a:r>
              <a:rPr lang="en-US" sz="2000" dirty="0"/>
              <a:t>• Install solar energy systems on factory rooftops to supply power for auxiliary systems.</a:t>
            </a:r>
          </a:p>
          <a:p>
            <a:pPr>
              <a:spcBef>
                <a:spcPts val="900"/>
              </a:spcBef>
            </a:pPr>
            <a:r>
              <a:rPr lang="en-US" sz="2000" dirty="0"/>
              <a:t>• Integrate renewable energy systems with the existing power grid.</a:t>
            </a:r>
            <a:br>
              <a:rPr lang="en-US" sz="2000" dirty="0"/>
            </a:br>
            <a:endParaRPr lang="en-US" sz="2000" dirty="0"/>
          </a:p>
          <a:p>
            <a:r>
              <a:rPr lang="en-US" sz="2000" b="1" dirty="0"/>
              <a:t>Practical Examples:</a:t>
            </a:r>
          </a:p>
          <a:p>
            <a:pPr>
              <a:spcBef>
                <a:spcPts val="900"/>
              </a:spcBef>
            </a:pPr>
            <a:r>
              <a:rPr lang="en-US" sz="2000" dirty="0"/>
              <a:t>• Some large paper mills in Vietnam have saved up to 20% on electricity costs by using solar energy.</a:t>
            </a:r>
          </a:p>
          <a:p>
            <a:endParaRPr lang="en-US" sz="2000" dirty="0"/>
          </a:p>
          <a:p>
            <a:r>
              <a:rPr lang="en-US" sz="2000" b="1" dirty="0"/>
              <a:t>Benefits:</a:t>
            </a:r>
          </a:p>
          <a:p>
            <a:pPr>
              <a:spcBef>
                <a:spcPts val="900"/>
              </a:spcBef>
            </a:pPr>
            <a:r>
              <a:rPr lang="en-US" sz="2000" dirty="0"/>
              <a:t>• Reduce dependence on the national power grid and lower production costs.</a:t>
            </a:r>
          </a:p>
        </p:txBody>
      </p:sp>
    </p:spTree>
    <p:extLst>
      <p:ext uri="{BB962C8B-B14F-4D97-AF65-F5344CB8AC3E}">
        <p14:creationId xmlns:p14="http://schemas.microsoft.com/office/powerpoint/2010/main" val="2258556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E414-F9AC-8E3D-0908-54845E689E0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in the world</a:t>
            </a:r>
          </a:p>
        </p:txBody>
      </p:sp>
      <p:sp>
        <p:nvSpPr>
          <p:cNvPr id="7" name="TextBox 6">
            <a:extLst>
              <a:ext uri="{FF2B5EF4-FFF2-40B4-BE49-F238E27FC236}">
                <a16:creationId xmlns:a16="http://schemas.microsoft.com/office/drawing/2014/main" id="{62A249AB-062F-4AF3-613D-CA5421F8A563}"/>
              </a:ext>
            </a:extLst>
          </p:cNvPr>
          <p:cNvSpPr txBox="1"/>
          <p:nvPr/>
        </p:nvSpPr>
        <p:spPr>
          <a:xfrm>
            <a:off x="609600" y="1423237"/>
            <a:ext cx="10972800" cy="2308324"/>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Electric air heating</a:t>
            </a:r>
          </a:p>
          <a:p>
            <a:br>
              <a:rPr lang="en-US" sz="1800" b="0" i="0" dirty="0">
                <a:solidFill>
                  <a:srgbClr val="000000"/>
                </a:solidFill>
                <a:effectLst/>
                <a:latin typeface="+mn-lt"/>
              </a:rPr>
            </a:br>
            <a:r>
              <a:rPr lang="en-US" sz="1800" b="1" dirty="0">
                <a:latin typeface="+mn-lt"/>
              </a:rPr>
              <a:t>Technology description</a:t>
            </a:r>
          </a:p>
          <a:p>
            <a:endParaRPr lang="en-US" sz="1800" b="1" dirty="0">
              <a:latin typeface="+mn-lt"/>
            </a:endParaRPr>
          </a:p>
          <a:p>
            <a:r>
              <a:rPr lang="en-US" sz="1800" dirty="0">
                <a:latin typeface="+mn-lt"/>
              </a:rPr>
              <a:t>Traditionally, pulp is dried using superheated steam generated from fossil fuel sources. However, using resistive heating to warm air means that renewable electricity can be used, thus reducing associated emissions. Additionally, the significant power demand can be managed by power controllers to minimise load disruption on electricity grid.</a:t>
            </a:r>
          </a:p>
        </p:txBody>
      </p:sp>
    </p:spTree>
    <p:extLst>
      <p:ext uri="{BB962C8B-B14F-4D97-AF65-F5344CB8AC3E}">
        <p14:creationId xmlns:p14="http://schemas.microsoft.com/office/powerpoint/2010/main" val="1953815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F4633-3153-F05E-686C-CCC4751490B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691DC79-402B-6E97-D0AE-71512BEAE26A}"/>
              </a:ext>
            </a:extLst>
          </p:cNvPr>
          <p:cNvSpPr txBox="1"/>
          <p:nvPr/>
        </p:nvSpPr>
        <p:spPr>
          <a:xfrm>
            <a:off x="609600" y="1292609"/>
            <a:ext cx="5660571" cy="4678204"/>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Electric air heating</a:t>
            </a:r>
          </a:p>
          <a:p>
            <a:endParaRPr lang="en-US" sz="1800" b="1" dirty="0">
              <a:latin typeface="+mn-lt"/>
            </a:endParaRPr>
          </a:p>
          <a:p>
            <a:r>
              <a:rPr lang="en-US" sz="1800" b="1" dirty="0">
                <a:latin typeface="+mn-lt"/>
              </a:rPr>
              <a:t>Other projects</a:t>
            </a:r>
          </a:p>
          <a:p>
            <a:endParaRPr lang="en-US" sz="1800" b="1" dirty="0">
              <a:latin typeface="+mn-lt"/>
            </a:endParaRPr>
          </a:p>
          <a:p>
            <a:r>
              <a:rPr lang="en-US" sz="1800" b="1" dirty="0">
                <a:latin typeface="+mn-lt"/>
              </a:rPr>
              <a:t>Finland</a:t>
            </a:r>
            <a:r>
              <a:rPr lang="en-US" sz="1800" dirty="0">
                <a:latin typeface="+mn-lt"/>
              </a:rPr>
              <a:t>: UPM Electric boiler: Paper mill company, UPM, will install 8 electric boilers in German and Finnish mills in 2023 in line with their hopes to reduce CO2 emissions from fuels by 65% by 2030. </a:t>
            </a:r>
          </a:p>
          <a:p>
            <a:r>
              <a:rPr lang="en-US" sz="1400" u="sng" dirty="0">
                <a:latin typeface="+mn-lt"/>
              </a:rPr>
              <a:t>Source: https://www.packaging-gateway.com/news/upm-eight-electric-boilers-mills/</a:t>
            </a:r>
          </a:p>
          <a:p>
            <a:r>
              <a:rPr lang="en-US" sz="1800" b="1" dirty="0">
                <a:latin typeface="+mn-lt"/>
              </a:rPr>
              <a:t>Norway</a:t>
            </a:r>
            <a:r>
              <a:rPr lang="en-US" sz="1800" dirty="0">
                <a:latin typeface="+mn-lt"/>
              </a:rPr>
              <a:t>: Vafos pulp electric heating: Vafos, a Norwegian Pulp company partnered with ABB in 2022 to replace oil-fuelled boilers with electric air heaters which are controlled by power controllers to minimise the effect on the grid. </a:t>
            </a:r>
          </a:p>
          <a:p>
            <a:r>
              <a:rPr lang="en-US" sz="1400" u="sng" dirty="0">
                <a:latin typeface="+mn-lt"/>
              </a:rPr>
              <a:t>Source:https://new.abb.com/news/detail/91305/pulp-plant-decarbonizes-by-switching-to-electric-drying</a:t>
            </a:r>
          </a:p>
        </p:txBody>
      </p:sp>
      <p:pic>
        <p:nvPicPr>
          <p:cNvPr id="1026" name="Picture 2">
            <a:extLst>
              <a:ext uri="{FF2B5EF4-FFF2-40B4-BE49-F238E27FC236}">
                <a16:creationId xmlns:a16="http://schemas.microsoft.com/office/drawing/2014/main" id="{CB658093-9328-6411-DBF6-C1E42368A9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9178" y="1494100"/>
            <a:ext cx="5207726" cy="29293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40AAAF-1D1B-9EDD-BBF0-7882D99691F3}"/>
              </a:ext>
            </a:extLst>
          </p:cNvPr>
          <p:cNvSpPr txBox="1"/>
          <p:nvPr/>
        </p:nvSpPr>
        <p:spPr>
          <a:xfrm>
            <a:off x="7084422" y="4676568"/>
            <a:ext cx="4497978" cy="430887"/>
          </a:xfrm>
          <a:prstGeom prst="rect">
            <a:avLst/>
          </a:prstGeom>
          <a:noFill/>
        </p:spPr>
        <p:txBody>
          <a:bodyPr wrap="square">
            <a:spAutoFit/>
          </a:bodyPr>
          <a:lstStyle/>
          <a:p>
            <a:r>
              <a:rPr lang="en-US" sz="1100" b="0" i="0" dirty="0">
                <a:solidFill>
                  <a:srgbClr val="626262"/>
                </a:solidFill>
                <a:effectLst/>
                <a:latin typeface="+mn-lt"/>
              </a:rPr>
              <a:t>The new boilers will increase mill capacity and lower emissions. Credit: Tomi Mäkitalo/commons.wikimedia.org.</a:t>
            </a:r>
            <a:endParaRPr lang="en-VN" sz="1100" dirty="0">
              <a:latin typeface="+mn-lt"/>
            </a:endParaRPr>
          </a:p>
        </p:txBody>
      </p:sp>
      <p:sp>
        <p:nvSpPr>
          <p:cNvPr id="8" name="Title 1">
            <a:extLst>
              <a:ext uri="{FF2B5EF4-FFF2-40B4-BE49-F238E27FC236}">
                <a16:creationId xmlns:a16="http://schemas.microsoft.com/office/drawing/2014/main" id="{8CE99449-54E8-4344-5211-F297F9AE76C3}"/>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in the world</a:t>
            </a:r>
          </a:p>
        </p:txBody>
      </p:sp>
    </p:spTree>
    <p:extLst>
      <p:ext uri="{BB962C8B-B14F-4D97-AF65-F5344CB8AC3E}">
        <p14:creationId xmlns:p14="http://schemas.microsoft.com/office/powerpoint/2010/main" val="14311876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06B6C-2360-13A4-3ECA-CB81BE474BC3}"/>
              </a:ext>
            </a:extLst>
          </p:cNvPr>
          <p:cNvSpPr>
            <a:spLocks noGrp="1"/>
          </p:cNvSpPr>
          <p:nvPr>
            <p:ph type="title"/>
          </p:nvPr>
        </p:nvSpPr>
        <p:spPr/>
        <p:txBody>
          <a:bodyPr>
            <a:normAutofit fontScale="90000"/>
          </a:bodyPr>
          <a:lstStyle/>
          <a:p>
            <a:r>
              <a:rPr lang="en-VN" dirty="0">
                <a:solidFill>
                  <a:schemeClr val="accent1">
                    <a:lumMod val="50000"/>
                  </a:schemeClr>
                </a:solidFill>
              </a:rPr>
              <a:t>Discuss</a:t>
            </a:r>
          </a:p>
        </p:txBody>
      </p:sp>
      <p:sp>
        <p:nvSpPr>
          <p:cNvPr id="3" name="Text Placeholder 2">
            <a:extLst>
              <a:ext uri="{FF2B5EF4-FFF2-40B4-BE49-F238E27FC236}">
                <a16:creationId xmlns:a16="http://schemas.microsoft.com/office/drawing/2014/main" id="{5C869294-5BD7-A9F9-C51D-3FCE0FB76868}"/>
              </a:ext>
            </a:extLst>
          </p:cNvPr>
          <p:cNvSpPr>
            <a:spLocks noGrp="1"/>
          </p:cNvSpPr>
          <p:nvPr>
            <p:ph type="body" idx="1"/>
          </p:nvPr>
        </p:nvSpPr>
        <p:spPr/>
        <p:txBody>
          <a:bodyPr/>
          <a:lstStyle/>
          <a:p>
            <a:pPr>
              <a:lnSpc>
                <a:spcPct val="150000"/>
              </a:lnSpc>
            </a:pPr>
            <a:r>
              <a:rPr lang="en-US" dirty="0"/>
              <a:t>Which EEMs do you believe have the potential to be implemented within your organization?
What steps would you need to take to implement this EEM?</a:t>
            </a:r>
          </a:p>
        </p:txBody>
      </p:sp>
    </p:spTree>
    <p:extLst>
      <p:ext uri="{BB962C8B-B14F-4D97-AF65-F5344CB8AC3E}">
        <p14:creationId xmlns:p14="http://schemas.microsoft.com/office/powerpoint/2010/main" val="34929161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fontScale="92500"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vi-VN" dirty="0"/>
              <a:t>In the list of DEUs in 2023, there are </a:t>
            </a:r>
            <a:r>
              <a:rPr lang="vi-VN" b="1" dirty="0"/>
              <a:t>103 enterprises</a:t>
            </a:r>
            <a:r>
              <a:rPr lang="vi-VN" dirty="0"/>
              <a:t> in the paper and pulp industry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232073548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(kTOE) </a:t>
              </a:r>
              <a:endParaRPr lang="en-VN" sz="1400" dirty="0"/>
            </a:p>
          </p:txBody>
        </p:sp>
      </p:grpSp>
      <p:sp>
        <p:nvSpPr>
          <p:cNvPr id="6" name="TextBox 5">
            <a:extLst>
              <a:ext uri="{FF2B5EF4-FFF2-40B4-BE49-F238E27FC236}">
                <a16:creationId xmlns:a16="http://schemas.microsoft.com/office/drawing/2014/main" id="{D49594A5-AC5A-F378-1CFC-E96547D8C155}"/>
              </a:ext>
            </a:extLst>
          </p:cNvPr>
          <p:cNvSpPr txBox="1"/>
          <p:nvPr/>
        </p:nvSpPr>
        <p:spPr>
          <a:xfrm>
            <a:off x="2427732" y="1565820"/>
            <a:ext cx="6099048" cy="379656"/>
          </a:xfrm>
          <a:prstGeom prst="rect">
            <a:avLst/>
          </a:prstGeom>
          <a:noFill/>
        </p:spPr>
        <p:txBody>
          <a:bodyPr wrap="square">
            <a:spAutoFit/>
          </a:bodyPr>
          <a:lstStyle/>
          <a:p>
            <a:r>
              <a:rPr lang="vi-VN" b="1" dirty="0"/>
              <a:t>103 DEUs of paper and pulp</a:t>
            </a:r>
            <a:endParaRPr lang="en-VN" dirty="0"/>
          </a:p>
        </p:txBody>
      </p:sp>
    </p:spTree>
    <p:extLst>
      <p:ext uri="{BB962C8B-B14F-4D97-AF65-F5344CB8AC3E}">
        <p14:creationId xmlns:p14="http://schemas.microsoft.com/office/powerpoint/2010/main" val="67806832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0" y="486609"/>
            <a:ext cx="10896379" cy="693981"/>
          </a:xfrm>
        </p:spPr>
        <p:txBody>
          <a:bodyPr>
            <a:normAutofit/>
          </a:bodyPr>
          <a:lstStyle/>
          <a:p>
            <a:pPr algn="ctr"/>
            <a:r>
              <a:rPr lang="en-US" dirty="0">
                <a:solidFill>
                  <a:schemeClr val="accent1">
                    <a:lumMod val="50000"/>
                  </a:schemeClr>
                </a:solidFill>
              </a:rPr>
              <a:t>EE targets for Vietnam's industrial sectors by 2030</a:t>
            </a: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09152754"/>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22.46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24.81</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solidFill>
                            <a:srgbClr val="FF0000"/>
                          </a:solidFill>
                          <a:effectLst/>
                        </a:rPr>
                        <a:t>Paper</a:t>
                      </a:r>
                      <a:r>
                        <a:rPr lang="vi-VN" sz="1800" u="none" strike="noStrike" dirty="0">
                          <a:solidFill>
                            <a:srgbClr val="FF0000"/>
                          </a:solidFill>
                          <a:effectLst/>
                        </a:rPr>
                        <a:t> </a:t>
                      </a:r>
                      <a:r>
                        <a:rPr lang="vi-VN" sz="1800" u="none" strike="noStrike" dirty="0" err="1">
                          <a:solidFill>
                            <a:srgbClr val="FF0000"/>
                          </a:solidFill>
                          <a:effectLst/>
                        </a:rPr>
                        <a:t>and</a:t>
                      </a:r>
                      <a:r>
                        <a:rPr lang="vi-VN" sz="1800" u="none" strike="noStrike" dirty="0">
                          <a:solidFill>
                            <a:srgbClr val="FF0000"/>
                          </a:solidFill>
                          <a:effectLst/>
                        </a:rPr>
                        <a:t> </a:t>
                      </a:r>
                      <a:r>
                        <a:rPr lang="vi-VN" sz="1800" u="none" strike="noStrike" dirty="0" err="1">
                          <a:solidFill>
                            <a:srgbClr val="FF0000"/>
                          </a:solidFill>
                          <a:effectLst/>
                        </a:rPr>
                        <a:t>pulp</a:t>
                      </a:r>
                      <a:r>
                        <a:rPr lang="vi-VN" sz="1800" u="none" strike="noStrike" dirty="0">
                          <a:solidFill>
                            <a:srgbClr val="FF0000"/>
                          </a:solidFill>
                          <a:effectLst/>
                        </a:rPr>
                        <a:t> (%)</a:t>
                      </a:r>
                      <a:endParaRPr lang="en-US" sz="1800" b="0"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15.8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9.9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lang="en-US" dirty="0">
                <a:solidFill>
                  <a:schemeClr val="accent1">
                    <a:lumMod val="50000"/>
                  </a:schemeClr>
                </a:solidFill>
              </a:rPr>
              <a:t>Specific Energy consumption and Energy Savings Potential</a:t>
            </a:r>
            <a:endParaRPr lang="en-VN" dirty="0">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1548"/>
          <a:stretch/>
        </p:blipFill>
        <p:spPr>
          <a:xfrm>
            <a:off x="1713366" y="1249980"/>
            <a:ext cx="8599911" cy="49422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spTree>
    <p:extLst>
      <p:ext uri="{BB962C8B-B14F-4D97-AF65-F5344CB8AC3E}">
        <p14:creationId xmlns:p14="http://schemas.microsoft.com/office/powerpoint/2010/main" val="2898215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93558" y="653550"/>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280506"/>
            <a:ext cx="11084119" cy="371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such as: </a:t>
            </a:r>
            <a:r>
              <a:rPr lang="en-US" dirty="0"/>
              <a:t>Conventional boilers, Old digesters (batch or non-continuous), Open headbox paper machines, Old refiners or beaters</a:t>
            </a:r>
            <a:r>
              <a:rPr lang="en-US" dirty="0">
                <a:solidFill>
                  <a:schemeClr val="tx1"/>
                </a:solidFill>
              </a:rPr>
              <a:t>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21681</TotalTime>
  <Words>2132</Words>
  <Application>Microsoft Macintosh PowerPoint</Application>
  <PresentationFormat>Widescreen</PresentationFormat>
  <Paragraphs>244</Paragraphs>
  <Slides>29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Fira Sans Extra Condensed</vt:lpstr>
      <vt:lpstr>Roboto</vt:lpstr>
      <vt:lpstr>Calibri</vt:lpstr>
      <vt:lpstr>Wingdings</vt:lpstr>
      <vt:lpstr>Tahoma</vt:lpstr>
      <vt:lpstr>Arial</vt:lpstr>
      <vt:lpstr>Energy Saving Infographics by Slidesgo</vt:lpstr>
      <vt:lpstr>TRAINING PROGRAMME  FOR INDUSTRIAL ENTERPRISEs</vt:lpstr>
      <vt:lpstr>Small group discuss and presentation</vt:lpstr>
      <vt:lpstr>Characteristics of energy consumption in Vietnam’s industry</vt:lpstr>
      <vt:lpstr>Number of Designated Energy Users (DEUs)</vt:lpstr>
      <vt:lpstr>EE targets for Vietnam's industrial sectors by 2030</vt:lpstr>
      <vt:lpstr>Specific Energy consumption and Energy Savings Potential</vt:lpstr>
      <vt:lpstr>Current status of energy use in industry</vt:lpstr>
      <vt:lpstr>AVERAGE ELECTRICITY PRICE (2010 – 2024)</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Paper and pulp industry in Vietnam</vt:lpstr>
      <vt:lpstr>Paper and pulp industry in Vietnam</vt:lpstr>
      <vt:lpstr>PowerPoint Presentation</vt:lpstr>
      <vt:lpstr>PowerPoint Presentation</vt:lpstr>
      <vt:lpstr>Energy Consumption in the Paper and Pulp Industry</vt:lpstr>
      <vt:lpstr>Energy Consumption in the Paper and Pulp Industry</vt:lpstr>
      <vt:lpstr>EEMs in the Paper Industry - (1)</vt:lpstr>
      <vt:lpstr>EEMs in the Paper Industry – (2)</vt:lpstr>
      <vt:lpstr>EEMs in the Paper Industry – (3)</vt:lpstr>
      <vt:lpstr>EEMs in the Paper Industry – (4)</vt:lpstr>
      <vt:lpstr>EEMs in the Paper Industry – (5)</vt:lpstr>
      <vt:lpstr>EEMs in the Paper Industry – (6)</vt:lpstr>
      <vt:lpstr>EEMs in the Paper Industry in the world</vt:lpstr>
      <vt:lpstr>EEMs in the Paper Industry in the world</vt:lpstr>
      <vt:lpstr>Discuss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PROGRAME for IEs</dc:title>
  <cp:lastModifiedBy>823417-Nguyễn Mạnh Hùng</cp:lastModifiedBy>
  <cp:revision>176</cp:revision>
  <dcterms:modified xsi:type="dcterms:W3CDTF">2025-08-27T02:44:01Z</dcterms:modified>
</cp:coreProperties>
</file>